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76" r:id="rId2"/>
    <p:sldId id="321" r:id="rId3"/>
    <p:sldId id="488" r:id="rId4"/>
    <p:sldId id="268" r:id="rId5"/>
    <p:sldId id="269" r:id="rId6"/>
    <p:sldId id="300" r:id="rId7"/>
    <p:sldId id="301" r:id="rId8"/>
    <p:sldId id="270" r:id="rId9"/>
    <p:sldId id="271" r:id="rId10"/>
    <p:sldId id="272" r:id="rId11"/>
    <p:sldId id="396" r:id="rId12"/>
    <p:sldId id="563" r:id="rId13"/>
    <p:sldId id="564" r:id="rId14"/>
    <p:sldId id="565" r:id="rId15"/>
    <p:sldId id="566" r:id="rId16"/>
    <p:sldId id="567" r:id="rId17"/>
    <p:sldId id="568" r:id="rId18"/>
    <p:sldId id="5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84755" autoAdjust="0"/>
  </p:normalViewPr>
  <p:slideViewPr>
    <p:cSldViewPr snapToGrid="0">
      <p:cViewPr varScale="1">
        <p:scale>
          <a:sx n="56" d="100"/>
          <a:sy n="56" d="100"/>
        </p:scale>
        <p:origin x="-1479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198E-73FC-4B39-ABED-241307BA1FBC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878E-38D9-47DC-9948-F0A32D17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A1A9-E331-4A9E-A0E9-56DD433F91B0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61F0-D59F-4475-810C-308A5DDB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49023" y="8675558"/>
            <a:ext cx="2982083" cy="4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5441" tIns="47720" rIns="95441" bIns="47720" anchor="b"/>
          <a:lstStyle>
            <a:lvl1pPr defTabSz="96361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74638" defTabSz="96361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093788" indent="-219075" defTabSz="96361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30350" indent="-219075" defTabSz="96361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1966913" indent="-217488" defTabSz="96361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424113" indent="-217488" algn="ctr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881313" indent="-217488" algn="ctr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338513" indent="-217488" algn="ctr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795713" indent="-217488" algn="ctr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83EE100-2DE2-46D1-97F9-DBB43A70774D}" type="slidenum">
              <a:rPr lang="en-US" sz="1300" i="0"/>
              <a:pPr algn="r"/>
              <a:t>1</a:t>
            </a:fld>
            <a:endParaRPr lang="en-US" sz="1300" i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5441" tIns="47720" rIns="95441" bIns="47720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80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Prior information about kinetic parameters obtained from literature studying kinetics of similar systems and materials.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1F0-D59F-4475-810C-308A5DDBF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2AD5-E5D9-F04A-A6DB-3C7791378C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2AD5-E5D9-F04A-A6DB-3C7791378C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2AD5-E5D9-F04A-A6DB-3C7791378C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3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3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 lIns="91416" tIns="45708" rIns="91416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5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5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 lIns="91416" tIns="45708" rIns="91416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6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6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 lIns="91416" tIns="45708" rIns="91416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7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7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 lIns="91416" tIns="45708" rIns="91416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Length doesn’t change much with a small variation of temperature.</a:t>
            </a:r>
          </a:p>
          <a:p>
            <a:pPr lvl="1"/>
            <a:r>
              <a:rPr lang="en-US" dirty="0" smtClean="0"/>
              <a:t>Measuring the length at one choice of temperature tells us about nearby temperatures.</a:t>
            </a:r>
          </a:p>
          <a:p>
            <a:pPr lvl="1"/>
            <a:r>
              <a:rPr lang="en-US" dirty="0" smtClean="0"/>
              <a:t>This is correlation (by continuity)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1F0-D59F-4475-810C-308A5DDBF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9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 domain expert about behavior and uncertainty of length over both temperature and catalyst may be unreasonable.</a:t>
            </a:r>
          </a:p>
          <a:p>
            <a:endParaRPr lang="en-US" dirty="0" smtClean="0"/>
          </a:p>
          <a:p>
            <a:r>
              <a:rPr lang="en-US" dirty="0" smtClean="0"/>
              <a:t>In this example, we have a kinetic model describing length versus temperature and catalyst in addition to additional a small number of kinetic parameters (e.g. energy barriers).</a:t>
            </a:r>
          </a:p>
          <a:p>
            <a:pPr lvl="1"/>
            <a:r>
              <a:rPr lang="en-US" dirty="0" smtClean="0"/>
              <a:t>Say: we don’t have exact information about these parameters</a:t>
            </a:r>
          </a:p>
          <a:p>
            <a:endParaRPr lang="en-US" dirty="0" smtClean="0"/>
          </a:p>
          <a:p>
            <a:r>
              <a:rPr lang="en-US" dirty="0" smtClean="0"/>
              <a:t>It is more reasonable to ask the domain expert about the possible values and uncertainty of the kinetic parameters than of the entire function.</a:t>
            </a:r>
          </a:p>
          <a:p>
            <a:pPr lvl="1"/>
            <a:r>
              <a:rPr lang="en-US" dirty="0" smtClean="0"/>
              <a:t>Say: By parameterizing our function we are parameterizing uncertainty.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1F0-D59F-4475-810C-308A5DDBF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Y=length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tempreture</a:t>
            </a:r>
            <a:endParaRPr lang="en-US" dirty="0" smtClean="0"/>
          </a:p>
          <a:p>
            <a:r>
              <a:rPr lang="en-US" dirty="0" smtClean="0"/>
              <a:t>There different</a:t>
            </a:r>
            <a:r>
              <a:rPr lang="en-US" baseline="0" dirty="0" smtClean="0"/>
              <a:t> sets of parameters</a:t>
            </a:r>
          </a:p>
          <a:p>
            <a:r>
              <a:rPr lang="en-US" baseline="0" dirty="0" smtClean="0"/>
              <a:t>Equal probability of being the truth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1F0-D59F-4475-810C-308A5DDBF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2AD5-E5D9-F04A-A6DB-3C7791378C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3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3C840638-2111-47D5-BAEB-C53A781BE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D8F7C7EF-2E2E-4C5C-BE3F-6E5B8C032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2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2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52724B25-D53B-4885-8300-72B5581B9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342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92D410B2-E0DE-4093-BB2F-26F1941B26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612648" y="1344168"/>
            <a:ext cx="8385048" cy="505663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2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7377B23C-0C12-475E-AC67-24B6D0D8B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6254FEA3-9CA8-49CA-BD7A-BF7F32515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43025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65C20296-AE73-4311-ADDA-762C60C48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F6415711-D627-4850-B5BF-D5559275C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9EF1C3F1-5EDC-468D-81AC-7680F6904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05CDFE0D-9C11-47A7-9E55-936079C7C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1AF2C0E3-ADF4-4DC8-94AE-77806B6F1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(c) 201</a:t>
            </a:r>
            <a:r>
              <a:rPr lang="en-US" dirty="0" smtClean="0"/>
              <a:t>4</a:t>
            </a:r>
            <a:r>
              <a:rPr lang="pl-PL" dirty="0" smtClean="0"/>
              <a:t> W. B Powell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0142DACB-B365-4B13-93FB-FEE6C7312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80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83820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620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572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r>
              <a:rPr lang="pl-PL" smtClean="0"/>
              <a:t>(c) 2012 W. B Powell/P. I Frazier</a:t>
            </a: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200150"/>
            <a:ext cx="439738" cy="56578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627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492875"/>
            <a:ext cx="2133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92D410B2-E0DE-4093-BB2F-26F1941B26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 dirty="0"/>
              <a:t>Slide </a:t>
            </a:r>
            <a:fld id="{1591F5B9-E180-4F6D-83C5-DDA449AD72CA}" type="slidenum">
              <a:rPr lang="en-US" sz="1400" i="0"/>
              <a:pPr algn="r"/>
              <a:t>1</a:t>
            </a:fld>
            <a:endParaRPr lang="en-US" sz="1400" i="0" dirty="0"/>
          </a:p>
        </p:txBody>
      </p:sp>
      <p:sp>
        <p:nvSpPr>
          <p:cNvPr id="228355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8356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3200" b="1" i="0" dirty="0" smtClean="0">
                <a:solidFill>
                  <a:schemeClr val="bg1"/>
                </a:solidFill>
              </a:rPr>
              <a:t>Tutorial:</a:t>
            </a:r>
          </a:p>
          <a:p>
            <a:pPr algn="ctr">
              <a:lnSpc>
                <a:spcPct val="88000"/>
              </a:lnSpc>
            </a:pPr>
            <a:r>
              <a:rPr lang="en-US" sz="3200" b="1" i="0" dirty="0" smtClean="0">
                <a:solidFill>
                  <a:schemeClr val="bg1"/>
                </a:solidFill>
              </a:rPr>
              <a:t>Optimal Learning in </a:t>
            </a:r>
            <a:r>
              <a:rPr lang="en-US" sz="3200" b="1" dirty="0" smtClean="0">
                <a:solidFill>
                  <a:schemeClr val="bg1"/>
                </a:solidFill>
              </a:rPr>
              <a:t>the Laboratory</a:t>
            </a:r>
            <a:r>
              <a:rPr lang="en-US" sz="3200" b="1" i="0" dirty="0" smtClean="0">
                <a:solidFill>
                  <a:schemeClr val="bg1"/>
                </a:solidFill>
              </a:rPr>
              <a:t> Sciences</a:t>
            </a:r>
          </a:p>
          <a:p>
            <a:pPr algn="ctr">
              <a:lnSpc>
                <a:spcPct val="88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88000"/>
              </a:lnSpc>
            </a:pPr>
            <a:r>
              <a:rPr lang="en-US" sz="3200" b="1" i="0" dirty="0" smtClean="0">
                <a:solidFill>
                  <a:schemeClr val="bg1"/>
                </a:solidFill>
              </a:rPr>
              <a:t>Richer belief models</a:t>
            </a:r>
            <a:endParaRPr lang="en-US" sz="2000" b="1" i="0" dirty="0">
              <a:solidFill>
                <a:schemeClr val="bg1"/>
              </a:solidFill>
            </a:endParaRPr>
          </a:p>
          <a:p>
            <a:pPr algn="ctr">
              <a:lnSpc>
                <a:spcPct val="88000"/>
              </a:lnSpc>
            </a:pPr>
            <a:endParaRPr lang="en-US" sz="2000" b="1" i="0" dirty="0" smtClean="0">
              <a:solidFill>
                <a:schemeClr val="bg1"/>
              </a:solidFill>
            </a:endParaRPr>
          </a:p>
          <a:p>
            <a:pPr algn="ctr">
              <a:lnSpc>
                <a:spcPct val="88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December 10, 2014</a:t>
            </a:r>
            <a:endParaRPr lang="en-US" sz="2000" b="1" i="0" dirty="0" smtClean="0">
              <a:solidFill>
                <a:schemeClr val="bg1"/>
              </a:solidFill>
            </a:endParaRPr>
          </a:p>
          <a:p>
            <a:pPr algn="ctr"/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228357" name="Rectangle 4"/>
          <p:cNvSpPr>
            <a:spLocks noChangeArrowheads="1"/>
          </p:cNvSpPr>
          <p:nvPr/>
        </p:nvSpPr>
        <p:spPr bwMode="auto">
          <a:xfrm>
            <a:off x="2076450" y="41719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</a:t>
            </a:r>
            <a:r>
              <a:rPr lang="en-US" sz="2400" b="1" i="0" dirty="0" smtClean="0">
                <a:solidFill>
                  <a:schemeClr val="bg1"/>
                </a:solidFill>
              </a:rPr>
              <a:t>B. Powell</a:t>
            </a:r>
          </a:p>
          <a:p>
            <a:pPr algn="ctr">
              <a:lnSpc>
                <a:spcPct val="92000"/>
              </a:lnSpc>
            </a:pPr>
            <a:r>
              <a:rPr lang="en-US" sz="2400" b="1" i="0" dirty="0" smtClean="0">
                <a:solidFill>
                  <a:schemeClr val="bg1"/>
                </a:solidFill>
              </a:rPr>
              <a:t>Kris Reyes</a:t>
            </a:r>
          </a:p>
          <a:p>
            <a:pPr algn="ctr">
              <a:lnSpc>
                <a:spcPct val="92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Si Chen</a:t>
            </a:r>
            <a:endParaRPr lang="en-US" sz="2400" b="1" i="0" dirty="0">
              <a:solidFill>
                <a:schemeClr val="bg1"/>
              </a:solidFill>
            </a:endParaRPr>
          </a:p>
          <a:p>
            <a:pPr algn="ctr">
              <a:lnSpc>
                <a:spcPct val="92000"/>
              </a:lnSpc>
            </a:pPr>
            <a:r>
              <a:rPr lang="en-US" sz="2400" b="1" i="0" dirty="0" smtClean="0">
                <a:solidFill>
                  <a:schemeClr val="bg1"/>
                </a:solidFill>
              </a:rPr>
              <a:t>Princeton </a:t>
            </a:r>
            <a:r>
              <a:rPr lang="en-US" sz="2400" b="1" i="0" dirty="0">
                <a:solidFill>
                  <a:schemeClr val="bg1"/>
                </a:solidFill>
              </a:rPr>
              <a:t>University</a:t>
            </a:r>
          </a:p>
          <a:p>
            <a:pPr algn="ctr"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http</a:t>
            </a:r>
            <a:r>
              <a:rPr lang="en-US" sz="2000" b="1" i="0" dirty="0" smtClean="0">
                <a:solidFill>
                  <a:schemeClr val="bg1"/>
                </a:solidFill>
              </a:rPr>
              <a:t>://</a:t>
            </a:r>
            <a:r>
              <a:rPr lang="en-US" sz="2000" b="1" dirty="0" smtClean="0">
                <a:solidFill>
                  <a:schemeClr val="bg1"/>
                </a:solidFill>
              </a:rPr>
              <a:t>www.castlelab</a:t>
            </a:r>
            <a:r>
              <a:rPr lang="en-US" sz="2000" b="1" i="0" dirty="0" smtClean="0">
                <a:solidFill>
                  <a:schemeClr val="bg1"/>
                </a:solidFill>
              </a:rPr>
              <a:t>.princeton.edu </a:t>
            </a:r>
            <a:endParaRPr lang="en-US" sz="2800" b="1" i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FF86078-EF79-43FD-BAA5-E2AD0F012C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priors</a:t>
            </a:r>
          </a:p>
          <a:p>
            <a:pPr lvl="1"/>
            <a:r>
              <a:rPr lang="en-US" dirty="0"/>
              <a:t>Simple </a:t>
            </a:r>
            <a:r>
              <a:rPr lang="en-US"/>
              <a:t>belief model (lookup table)</a:t>
            </a:r>
            <a:endParaRPr lang="en-US" dirty="0"/>
          </a:p>
          <a:p>
            <a:pPr lvl="1"/>
            <a:r>
              <a:rPr lang="en-US" dirty="0"/>
              <a:t>Lookup</a:t>
            </a:r>
            <a:r>
              <a:rPr lang="en-US"/>
              <a:t> table with correlated </a:t>
            </a:r>
            <a:r>
              <a:rPr lang="en-US" smtClean="0"/>
              <a:t>belief </a:t>
            </a:r>
            <a:r>
              <a:rPr lang="en-US" dirty="0"/>
              <a:t>model</a:t>
            </a:r>
          </a:p>
          <a:p>
            <a:pPr lvl="1"/>
            <a:r>
              <a:rPr lang="en-US" dirty="0"/>
              <a:t>Parametric belief model</a:t>
            </a:r>
          </a:p>
          <a:p>
            <a:pPr lvl="2"/>
            <a:r>
              <a:rPr lang="en-US" dirty="0"/>
              <a:t>Discrete prior with probabilities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5841" r="5172" b="8990"/>
          <a:stretch/>
        </p:blipFill>
        <p:spPr bwMode="auto">
          <a:xfrm>
            <a:off x="2514600" y="3789588"/>
            <a:ext cx="5832043" cy="2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The more you know, the more efficient your experiments will be.</a:t>
            </a:r>
          </a:p>
          <a:p>
            <a:pPr lvl="1"/>
            <a:r>
              <a:rPr lang="en-US" dirty="0" smtClean="0"/>
              <a:t>It is especially important to characterize what you do </a:t>
            </a:r>
            <a:r>
              <a:rPr lang="en-US" i="1" dirty="0" smtClean="0"/>
              <a:t>not</a:t>
            </a:r>
            <a:r>
              <a:rPr lang="en-US" dirty="0" smtClean="0"/>
              <a:t> know.</a:t>
            </a:r>
          </a:p>
          <a:p>
            <a:pPr lvl="1"/>
            <a:r>
              <a:rPr lang="en-US" dirty="0" smtClean="0"/>
              <a:t>The best experiments are those that address the areas you are most uncertain about.</a:t>
            </a:r>
          </a:p>
          <a:p>
            <a:pPr lvl="1"/>
            <a:r>
              <a:rPr lang="en-US" dirty="0" smtClean="0"/>
              <a:t>… but at the same time we want experiments that do the most to achieve your goals.</a:t>
            </a:r>
          </a:p>
          <a:p>
            <a:pPr lvl="1"/>
            <a:r>
              <a:rPr lang="en-US" dirty="0" smtClean="0"/>
              <a:t>These ideas are very intuitive when using lookup table beliefs (e.g. testing the value of a catalyst teaches us about the value of the catalyst).  Things get trickier when we depend on nonlinear models with uncertain parameters.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Kinetic Model</a:t>
            </a:r>
            <a:endParaRPr lang="en-US" dirty="0"/>
          </a:p>
        </p:txBody>
      </p:sp>
      <p:pic>
        <p:nvPicPr>
          <p:cNvPr id="3" name="Picture 2" descr="payload_delive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0" y="1417638"/>
            <a:ext cx="7074040" cy="4606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939" y="1270073"/>
            <a:ext cx="7572314" cy="49234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64" y="3580984"/>
            <a:ext cx="3001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Langmuir adsorption model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53704" y="2022708"/>
            <a:ext cx="1301248" cy="736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4002263" y="3950316"/>
            <a:ext cx="810781" cy="753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2862" y="1653376"/>
            <a:ext cx="3179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Concentration gradient driven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906" y="5193543"/>
            <a:ext cx="28542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Becker-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Doering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aggregation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3472135" y="5378209"/>
            <a:ext cx="6354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23632" y="3580984"/>
            <a:ext cx="34046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Thermally activated coalescence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7425933" y="3950316"/>
            <a:ext cx="0" cy="63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Tunable and Kinetic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Controllable parameters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Unknown kinetic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08622" y="2013142"/>
            <a:ext cx="6046738" cy="1522810"/>
            <a:chOff x="2223709" y="1759132"/>
            <a:chExt cx="6046738" cy="1522810"/>
          </a:xfrm>
        </p:grpSpPr>
        <p:grpSp>
          <p:nvGrpSpPr>
            <p:cNvPr id="6" name="Group 5"/>
            <p:cNvGrpSpPr/>
            <p:nvPr/>
          </p:nvGrpSpPr>
          <p:grpSpPr>
            <a:xfrm>
              <a:off x="2223709" y="1759132"/>
              <a:ext cx="6046738" cy="1522810"/>
              <a:chOff x="2698321" y="1703350"/>
              <a:chExt cx="6212451" cy="175472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98321" y="1703350"/>
                <a:ext cx="2517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Droplet diameters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83259" y="2996414"/>
                <a:ext cx="2368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Volume fractions</a:t>
                </a:r>
                <a:endParaRPr 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2862" y="1703350"/>
                <a:ext cx="2427910" cy="531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External volume</a:t>
                </a:r>
                <a:endParaRPr lang="en-US" sz="2400" b="1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557565" y="2110135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781973" y="2110135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867688" y="2840173"/>
                <a:ext cx="0" cy="241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938" y="2300184"/>
              <a:ext cx="3839777" cy="484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4052" y="4332827"/>
            <a:ext cx="8312247" cy="2318249"/>
            <a:chOff x="399925" y="4082852"/>
            <a:chExt cx="8777212" cy="2518304"/>
          </a:xfrm>
        </p:grpSpPr>
        <p:sp>
          <p:nvSpPr>
            <p:cNvPr id="15" name="TextBox 14"/>
            <p:cNvSpPr txBox="1"/>
            <p:nvPr/>
          </p:nvSpPr>
          <p:spPr>
            <a:xfrm>
              <a:off x="6508295" y="5585493"/>
              <a:ext cx="26688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Adsorption/desorption energy barrier difference</a:t>
              </a:r>
              <a:endParaRPr lang="en-US" sz="20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99925" y="4082852"/>
              <a:ext cx="8411755" cy="2315980"/>
              <a:chOff x="399925" y="4082852"/>
              <a:chExt cx="8411755" cy="2315980"/>
            </a:xfrm>
          </p:grpSpPr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925" y="4696857"/>
                <a:ext cx="8344151" cy="52651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11644" y="4082852"/>
                <a:ext cx="1353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Ripening </a:t>
                </a:r>
                <a:endParaRPr lang="en-US" sz="2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96653" y="4082852"/>
                <a:ext cx="1754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Coalescence</a:t>
                </a:r>
                <a:endParaRPr lang="en-US" sz="20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70452" y="4082852"/>
                <a:ext cx="16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Flocculation</a:t>
                </a:r>
                <a:endParaRPr lang="en-US" sz="2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58050" y="4082852"/>
                <a:ext cx="155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Adsorption</a:t>
                </a:r>
                <a:endParaRPr lang="en-US" sz="2000" b="1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145993" y="4478865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163367" y="4478865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334481" y="4478865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8054088" y="4506194"/>
                <a:ext cx="0" cy="2501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22544" y="6060278"/>
                <a:ext cx="184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64890" y="5585493"/>
                <a:ext cx="39044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Temperature independent rate </a:t>
                </a:r>
                <a:r>
                  <a:rPr lang="en-US" sz="2000" b="1" dirty="0" err="1" smtClean="0"/>
                  <a:t>prefactor</a:t>
                </a:r>
                <a:endParaRPr lang="en-US" sz="20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32609" y="5585493"/>
                <a:ext cx="2075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Activation energy barrier</a:t>
                </a:r>
                <a:endParaRPr lang="en-US" sz="2000" b="1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3569175" y="5336902"/>
                <a:ext cx="160773" cy="369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4769329" y="5336902"/>
                <a:ext cx="150344" cy="369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054088" y="6060278"/>
                <a:ext cx="184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8054088" y="5223374"/>
                <a:ext cx="0" cy="362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457200" y="5102317"/>
            <a:ext cx="8070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9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Tunable and Kinetic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9EF1C3F1-5EDC-468D-81AC-7680F6904F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9" y="1695451"/>
            <a:ext cx="747153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3768" y="1354664"/>
            <a:ext cx="8276554" cy="5522433"/>
            <a:chOff x="74070" y="336939"/>
            <a:chExt cx="8811726" cy="6713508"/>
          </a:xfrm>
        </p:grpSpPr>
        <p:pic>
          <p:nvPicPr>
            <p:cNvPr id="6" name="Picture 5" descr="notes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10763" r="17193" b="69382"/>
            <a:stretch/>
          </p:blipFill>
          <p:spPr>
            <a:xfrm>
              <a:off x="74070" y="336939"/>
              <a:ext cx="7733212" cy="3054252"/>
            </a:xfrm>
            <a:prstGeom prst="rect">
              <a:avLst/>
            </a:prstGeom>
          </p:spPr>
        </p:pic>
        <p:pic>
          <p:nvPicPr>
            <p:cNvPr id="7" name="Picture 6" descr="notes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3" t="10646" r="35622" b="77513"/>
            <a:stretch/>
          </p:blipFill>
          <p:spPr>
            <a:xfrm>
              <a:off x="74070" y="3541309"/>
              <a:ext cx="3408636" cy="1821559"/>
            </a:xfrm>
            <a:prstGeom prst="rect">
              <a:avLst/>
            </a:prstGeom>
          </p:spPr>
        </p:pic>
        <p:pic>
          <p:nvPicPr>
            <p:cNvPr id="8" name="Picture 7" descr="notes4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5" t="11081" r="31936" b="81315"/>
            <a:stretch/>
          </p:blipFill>
          <p:spPr>
            <a:xfrm>
              <a:off x="74070" y="5512986"/>
              <a:ext cx="4444595" cy="1169808"/>
            </a:xfrm>
            <a:prstGeom prst="rect">
              <a:avLst/>
            </a:prstGeom>
          </p:spPr>
        </p:pic>
        <p:pic>
          <p:nvPicPr>
            <p:cNvPr id="9" name="Picture 8" descr="notes5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0" t="10754" r="39210" b="81424"/>
            <a:stretch/>
          </p:blipFill>
          <p:spPr>
            <a:xfrm>
              <a:off x="4709544" y="3541309"/>
              <a:ext cx="2527236" cy="1203231"/>
            </a:xfrm>
            <a:prstGeom prst="rect">
              <a:avLst/>
            </a:prstGeom>
          </p:spPr>
        </p:pic>
        <p:pic>
          <p:nvPicPr>
            <p:cNvPr id="10" name="Picture 9" descr="notes6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1" t="11840" r="42337" b="77957"/>
            <a:stretch/>
          </p:blipFill>
          <p:spPr>
            <a:xfrm>
              <a:off x="4731636" y="5113161"/>
              <a:ext cx="1837991" cy="1569633"/>
            </a:xfrm>
            <a:prstGeom prst="rect">
              <a:avLst/>
            </a:prstGeom>
          </p:spPr>
        </p:pic>
        <p:pic>
          <p:nvPicPr>
            <p:cNvPr id="11" name="Picture 10" descr="notes7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2" t="11733" r="41072" b="74254"/>
            <a:stretch/>
          </p:blipFill>
          <p:spPr>
            <a:xfrm>
              <a:off x="6728768" y="4894658"/>
              <a:ext cx="2157028" cy="21557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Tunable and Kinetic Parameters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23078" y="1150535"/>
            <a:ext cx="6178456" cy="5415241"/>
            <a:chOff x="423078" y="1210695"/>
            <a:chExt cx="6178456" cy="5415241"/>
          </a:xfrm>
        </p:grpSpPr>
        <p:grpSp>
          <p:nvGrpSpPr>
            <p:cNvPr id="33" name="Group 32"/>
            <p:cNvGrpSpPr/>
            <p:nvPr/>
          </p:nvGrpSpPr>
          <p:grpSpPr>
            <a:xfrm>
              <a:off x="423078" y="1210695"/>
              <a:ext cx="6178456" cy="5415241"/>
              <a:chOff x="423078" y="1210695"/>
              <a:chExt cx="6178456" cy="541524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23078" y="1210695"/>
                <a:ext cx="4746699" cy="5415241"/>
                <a:chOff x="423078" y="1210695"/>
                <a:chExt cx="4746699" cy="541524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23078" y="1210695"/>
                  <a:ext cx="4746699" cy="5118457"/>
                  <a:chOff x="423078" y="1210695"/>
                  <a:chExt cx="4746699" cy="5118457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423078" y="1210695"/>
                    <a:ext cx="4746699" cy="5118457"/>
                    <a:chOff x="423078" y="1210695"/>
                    <a:chExt cx="4746699" cy="5118457"/>
                  </a:xfrm>
                </p:grpSpPr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2036575" y="1832030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1914399" y="2193630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2585699" y="4055594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 bwMode="auto">
                    <a:xfrm>
                      <a:off x="1823951" y="5665310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 bwMode="auto">
                    <a:xfrm>
                      <a:off x="1651590" y="4120568"/>
                      <a:ext cx="429906" cy="988294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 bwMode="auto">
                    <a:xfrm>
                      <a:off x="1776095" y="5899246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 bwMode="auto">
                    <a:xfrm>
                      <a:off x="4739871" y="1697822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1866543" y="2527054"/>
                      <a:ext cx="429906" cy="429906"/>
                    </a:xfrm>
                    <a:prstGeom prst="ellipse">
                      <a:avLst/>
                    </a:prstGeom>
                    <a:noFill/>
                    <a:ln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23078" y="1210695"/>
                      <a:ext cx="23839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solidFill>
                            <a:srgbClr val="0033CC"/>
                          </a:solidFill>
                        </a:rPr>
                        <a:t>Unknown parameters</a:t>
                      </a:r>
                      <a:endParaRPr lang="en-US" sz="2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011495" y="2915667"/>
                    <a:ext cx="429906" cy="89834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0033CC"/>
                    </a:solidFill>
                    <a:prstDash val="solid"/>
                    <a:round/>
                    <a:headEnd type="none" w="med" len="med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 bwMode="auto">
                <a:xfrm>
                  <a:off x="2557619" y="4484730"/>
                  <a:ext cx="429906" cy="42990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2830339" y="4937930"/>
                  <a:ext cx="429906" cy="42990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1599059" y="5054234"/>
                  <a:ext cx="429906" cy="42990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1784111" y="6196030"/>
                  <a:ext cx="429906" cy="42990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1" name="Oval 30"/>
              <p:cNvSpPr/>
              <p:nvPr/>
            </p:nvSpPr>
            <p:spPr bwMode="auto">
              <a:xfrm>
                <a:off x="6171628" y="4458818"/>
                <a:ext cx="429906" cy="42990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3099059" y="2920570"/>
              <a:ext cx="429906" cy="42990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371779" y="3421898"/>
              <a:ext cx="429906" cy="42990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86739" y="3201306"/>
              <a:ext cx="429906" cy="42990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88675" y="1145687"/>
            <a:ext cx="6289331" cy="5410577"/>
            <a:chOff x="2688675" y="1217879"/>
            <a:chExt cx="6289331" cy="5410577"/>
          </a:xfrm>
        </p:grpSpPr>
        <p:sp>
          <p:nvSpPr>
            <p:cNvPr id="47" name="Oval 46"/>
            <p:cNvSpPr/>
            <p:nvPr/>
          </p:nvSpPr>
          <p:spPr bwMode="auto">
            <a:xfrm>
              <a:off x="3737043" y="1933070"/>
              <a:ext cx="423082" cy="42308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688675" y="1217879"/>
              <a:ext cx="6289331" cy="5410577"/>
              <a:chOff x="2688675" y="1217879"/>
              <a:chExt cx="6289331" cy="541057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88675" y="1217879"/>
                <a:ext cx="6289331" cy="5410577"/>
                <a:chOff x="2688675" y="1241943"/>
                <a:chExt cx="6289331" cy="5410577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3572611" y="1756606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2967491" y="1754862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3179315" y="1972270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2741523" y="5711518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3549571" y="5703374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3247635" y="5981838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342163" y="5969630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2688675" y="6229438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3485235" y="6215902"/>
                  <a:ext cx="423082" cy="42308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776185" y="1241943"/>
                  <a:ext cx="22018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Tunable parameters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 bwMode="auto">
              <a:xfrm>
                <a:off x="5156323" y="5303854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5176371" y="5708926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5184387" y="6162126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5108179" y="4630046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874211" y="4048494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6050675" y="4224958"/>
                <a:ext cx="423082" cy="42308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4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</a:t>
            </a:r>
            <a:r>
              <a:rPr lang="en-US" baseline="-25000" dirty="0" err="1" smtClean="0"/>
              <a:t>Normal</a:t>
            </a:r>
            <a:r>
              <a:rPr lang="en-US" dirty="0" smtClean="0"/>
              <a:t> and </a:t>
            </a:r>
            <a:r>
              <a:rPr lang="en-US" i="1" dirty="0" err="1" smtClean="0"/>
              <a:t>N</a:t>
            </a:r>
            <a:r>
              <a:rPr lang="en-US" baseline="-25000" dirty="0" err="1" smtClean="0"/>
              <a:t>Excited</a:t>
            </a:r>
            <a:r>
              <a:rPr lang="en-US" dirty="0" smtClean="0"/>
              <a:t> are percent released under respective conditions.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163249"/>
              </p:ext>
            </p:extLst>
          </p:nvPr>
        </p:nvGraphicFramePr>
        <p:xfrm>
          <a:off x="2297248" y="2877298"/>
          <a:ext cx="4298549" cy="110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7248" y="2877298"/>
                        <a:ext cx="4298549" cy="1109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37" y="3886070"/>
            <a:ext cx="3089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Tunable parameters:</a:t>
            </a:r>
          </a:p>
          <a:p>
            <a:r>
              <a:rPr lang="en-US" sz="2000" dirty="0" smtClean="0"/>
              <a:t>Droplet diameters</a:t>
            </a:r>
          </a:p>
          <a:p>
            <a:r>
              <a:rPr lang="en-US" sz="2000" dirty="0" smtClean="0"/>
              <a:t>Volume fractions</a:t>
            </a:r>
          </a:p>
          <a:p>
            <a:r>
              <a:rPr lang="en-US" sz="2000" dirty="0" smtClean="0"/>
              <a:t>Surfactant concentrations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09628" y="5495057"/>
            <a:ext cx="2717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Temperature:</a:t>
            </a:r>
          </a:p>
          <a:p>
            <a:r>
              <a:rPr lang="en-US" sz="2000" dirty="0" smtClean="0"/>
              <a:t>Large for excited state</a:t>
            </a:r>
          </a:p>
          <a:p>
            <a:r>
              <a:rPr lang="en-US" sz="2000" dirty="0" smtClean="0"/>
              <a:t>Small for normal state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52799" y="5212399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 scale:</a:t>
            </a:r>
          </a:p>
          <a:p>
            <a:r>
              <a:rPr lang="en-US" sz="2000" dirty="0" smtClean="0"/>
              <a:t>Small for excited state</a:t>
            </a:r>
          </a:p>
          <a:p>
            <a:r>
              <a:rPr lang="en-US" sz="2000" dirty="0" smtClean="0"/>
              <a:t>Large for normal state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39201" y="3956339"/>
            <a:ext cx="2448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Unknown</a:t>
            </a:r>
          </a:p>
          <a:p>
            <a:r>
              <a:rPr lang="en-US" sz="2000" b="1" dirty="0" smtClean="0"/>
              <a:t>kinetic parameters</a:t>
            </a:r>
          </a:p>
          <a:p>
            <a:r>
              <a:rPr lang="en-US" sz="2000" dirty="0" smtClean="0"/>
              <a:t>Rate </a:t>
            </a:r>
            <a:r>
              <a:rPr lang="en-US" sz="2000" dirty="0" err="1" smtClean="0"/>
              <a:t>prefactors</a:t>
            </a:r>
            <a:endParaRPr lang="en-US" sz="2000" dirty="0" smtClean="0"/>
          </a:p>
          <a:p>
            <a:r>
              <a:rPr lang="en-US" sz="2000" dirty="0" smtClean="0"/>
              <a:t>Energy barriers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21980" y="3777628"/>
            <a:ext cx="763272" cy="644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5252" y="3777629"/>
            <a:ext cx="616363" cy="1748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56613" y="3777627"/>
            <a:ext cx="281021" cy="1420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"/>
          </p:cNvCxnSpPr>
          <p:nvPr/>
        </p:nvCxnSpPr>
        <p:spPr>
          <a:xfrm flipH="1" flipV="1">
            <a:off x="5948625" y="3728077"/>
            <a:ext cx="590576" cy="88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in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emulsion to be stable under normal conditions (room temperature) over a long time scale.</a:t>
            </a:r>
          </a:p>
          <a:p>
            <a:r>
              <a:rPr lang="en-US" dirty="0" smtClean="0"/>
              <a:t>However, we need the emulsion to destabilize under excited conditions (high temperature) over a short time scale.</a:t>
            </a:r>
          </a:p>
          <a:p>
            <a:r>
              <a:rPr lang="en-US" dirty="0" smtClean="0"/>
              <a:t>Define utility to optimize: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11365"/>
              </p:ext>
            </p:extLst>
          </p:nvPr>
        </p:nvGraphicFramePr>
        <p:xfrm>
          <a:off x="1606752" y="5163109"/>
          <a:ext cx="5614506" cy="71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4" imgW="1689100" imgH="215900" progId="Equation.3">
                  <p:embed/>
                </p:oleObj>
              </mc:Choice>
              <mc:Fallback>
                <p:oleObj name="Equation" r:id="rId4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6752" y="5163109"/>
                        <a:ext cx="5614506" cy="71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droplet diameters</a:t>
            </a:r>
            <a:endParaRPr lang="en-US" dirty="0"/>
          </a:p>
        </p:txBody>
      </p:sp>
      <p:pic>
        <p:nvPicPr>
          <p:cNvPr id="6" name="Picture 5" descr="truth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59" y="-188159"/>
            <a:ext cx="6400800" cy="8283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7145" y="6005405"/>
            <a:ext cx="34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Oil droplet diameter (nm)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00157" y="3726986"/>
            <a:ext cx="461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Inner water droplet diameter (nm)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1464" y="2154197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Utility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048" y="3126413"/>
            <a:ext cx="23718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Use knowledge gradient to determine where maximum utility occurs.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4577880" y="3726578"/>
            <a:ext cx="1469168" cy="930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icher </a:t>
            </a:r>
            <a:r>
              <a:rPr lang="en-US" dirty="0"/>
              <a:t>belief </a:t>
            </a:r>
            <a:r>
              <a:rPr lang="en-US" dirty="0" smtClean="0"/>
              <a:t>models</a:t>
            </a:r>
            <a:endParaRPr lang="en-US" dirty="0"/>
          </a:p>
          <a:p>
            <a:pPr lvl="1"/>
            <a:r>
              <a:rPr lang="en-US" dirty="0"/>
              <a:t>Correlated beliefs</a:t>
            </a:r>
          </a:p>
          <a:p>
            <a:pPr lvl="1"/>
            <a:r>
              <a:rPr lang="en-US" dirty="0"/>
              <a:t>A parametric belief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</a:t>
            </a:r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128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start with a belief about each material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371917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419417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157479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2949517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275266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212917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643129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2962217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1993842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38001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2877619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352406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53706"/>
            <a:ext cx="400050" cy="1668463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404587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6900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nm Fe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66544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nm Fe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002662">
            <a:off x="1868820" y="5466753"/>
            <a:ext cx="35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AI203+1.2 nm 1BSFe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63103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Fe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6359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0.6 nm</a:t>
            </a:r>
            <a:endParaRPr lang="en-US" dirty="0"/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284869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 nm Ni</a:t>
            </a:r>
            <a:endParaRPr lang="en-US" dirty="0"/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203089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588497" y="2178513"/>
            <a:ext cx="609600" cy="1068387"/>
            <a:chOff x="3511" y="2056"/>
            <a:chExt cx="342" cy="1051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6212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Richer Belief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  <a:p>
            <a:pPr lvl="1"/>
            <a:r>
              <a:rPr lang="en-US" dirty="0"/>
              <a:t>Simple belief model assumes independence</a:t>
            </a:r>
          </a:p>
          <a:p>
            <a:pPr lvl="1"/>
            <a:r>
              <a:rPr lang="en-US" dirty="0"/>
              <a:t>Catalysts</a:t>
            </a:r>
            <a:r>
              <a:rPr lang="en-US"/>
              <a:t> may share properties of </a:t>
            </a:r>
            <a:r>
              <a:rPr lang="en-US" smtClean="0"/>
              <a:t>materials</a:t>
            </a:r>
            <a:endParaRPr lang="en-US" dirty="0"/>
          </a:p>
          <a:p>
            <a:pPr lvl="1"/>
            <a:r>
              <a:rPr lang="en-US" dirty="0"/>
              <a:t>Scientists using domain knowledge can estimate correlations in experiments between similar catalysts.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19" y="3591675"/>
            <a:ext cx="7208381" cy="2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</a:t>
            </a:r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128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Testing one material teaches us about other materials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371917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419417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157479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2949517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275266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212917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643129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2962217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1993842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38001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2877619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352406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53706"/>
            <a:ext cx="400050" cy="1668463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98" name="Oval 40"/>
          <p:cNvSpPr>
            <a:spLocks noChangeArrowheads="1"/>
          </p:cNvSpPr>
          <p:nvPr/>
        </p:nvSpPr>
        <p:spPr bwMode="auto">
          <a:xfrm>
            <a:off x="7254779" y="2247381"/>
            <a:ext cx="88900" cy="889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4335" y="4404587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6900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nm Fe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66544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nm Fe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002662">
            <a:off x="1868820" y="5466753"/>
            <a:ext cx="35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AI203+1.2 nm 1BSFe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63103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Fe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6359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0.6 nm</a:t>
            </a:r>
            <a:endParaRPr lang="en-US" dirty="0"/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284869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 nm Ni</a:t>
            </a:r>
            <a:endParaRPr lang="en-US" dirty="0"/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203089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588497" y="2178513"/>
            <a:ext cx="609600" cy="1068387"/>
            <a:chOff x="3511" y="2056"/>
            <a:chExt cx="342" cy="1051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6212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</a:t>
            </a:r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128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Testing one material teaches us about other materials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371917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419417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157479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2949517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275266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212917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643129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2962217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1993842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38001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2877619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352406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53706"/>
            <a:ext cx="400050" cy="1668463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98" name="Oval 40"/>
          <p:cNvSpPr>
            <a:spLocks noChangeArrowheads="1"/>
          </p:cNvSpPr>
          <p:nvPr/>
        </p:nvSpPr>
        <p:spPr bwMode="auto">
          <a:xfrm>
            <a:off x="7254779" y="2247381"/>
            <a:ext cx="88900" cy="889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grpSp>
        <p:nvGrpSpPr>
          <p:cNvPr id="99" name="Group 15"/>
          <p:cNvGrpSpPr>
            <a:grpSpLocks/>
          </p:cNvGrpSpPr>
          <p:nvPr/>
        </p:nvGrpSpPr>
        <p:grpSpPr bwMode="auto">
          <a:xfrm>
            <a:off x="7300816" y="1779069"/>
            <a:ext cx="400050" cy="1296987"/>
            <a:chOff x="3511" y="2056"/>
            <a:chExt cx="342" cy="1051"/>
          </a:xfrm>
        </p:grpSpPr>
        <p:sp>
          <p:nvSpPr>
            <p:cNvPr id="100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02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404587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6900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nm Fe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66544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nm Fe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002662">
            <a:off x="1868820" y="5466753"/>
            <a:ext cx="35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AI203+1.2 nm 1BSFe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63103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Fe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6359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0.6 nm</a:t>
            </a:r>
            <a:endParaRPr lang="en-US" dirty="0"/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284869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 nm Ni</a:t>
            </a:r>
            <a:endParaRPr lang="en-US" dirty="0"/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203089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588497" y="2178513"/>
            <a:ext cx="609600" cy="1068387"/>
            <a:chOff x="3511" y="2056"/>
            <a:chExt cx="342" cy="1051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6212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936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</a:t>
            </a:r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128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Testing one material teaches us about other materials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371917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419417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157479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2949517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275266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375092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37509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212917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643129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2962217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1993842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38001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2877619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352406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53706"/>
            <a:ext cx="400050" cy="1668463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98" name="Oval 40"/>
          <p:cNvSpPr>
            <a:spLocks noChangeArrowheads="1"/>
          </p:cNvSpPr>
          <p:nvPr/>
        </p:nvSpPr>
        <p:spPr bwMode="auto">
          <a:xfrm>
            <a:off x="7254779" y="2247381"/>
            <a:ext cx="88900" cy="889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grpSp>
        <p:nvGrpSpPr>
          <p:cNvPr id="99" name="Group 15"/>
          <p:cNvGrpSpPr>
            <a:grpSpLocks/>
          </p:cNvGrpSpPr>
          <p:nvPr/>
        </p:nvGrpSpPr>
        <p:grpSpPr bwMode="auto">
          <a:xfrm>
            <a:off x="7300816" y="1779069"/>
            <a:ext cx="400050" cy="1296987"/>
            <a:chOff x="3511" y="2056"/>
            <a:chExt cx="342" cy="1051"/>
          </a:xfrm>
        </p:grpSpPr>
        <p:sp>
          <p:nvSpPr>
            <p:cNvPr id="100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02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404587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6900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nm Fe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66544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nm Fe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002662">
            <a:off x="1868820" y="5466753"/>
            <a:ext cx="353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AI203+1.2 nm 1BSFe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63103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Fe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6359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0.6 nm</a:t>
            </a:r>
            <a:endParaRPr lang="en-US" dirty="0"/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7575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284869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10nm ALD AI203+1 nm Ni</a:t>
            </a:r>
            <a:endParaRPr lang="en-US" dirty="0"/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203089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588497" y="2178513"/>
            <a:ext cx="609600" cy="1068387"/>
            <a:chOff x="3511" y="2056"/>
            <a:chExt cx="342" cy="1051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1"/>
          <p:cNvGrpSpPr/>
          <p:nvPr/>
        </p:nvGrpSpPr>
        <p:grpSpPr>
          <a:xfrm>
            <a:off x="2103438" y="1868187"/>
            <a:ext cx="4937186" cy="1929055"/>
            <a:chOff x="2103438" y="1868187"/>
            <a:chExt cx="4937186" cy="1929055"/>
          </a:xfrm>
        </p:grpSpPr>
        <p:grpSp>
          <p:nvGrpSpPr>
            <p:cNvPr id="1284145" name="Group 20"/>
            <p:cNvGrpSpPr>
              <a:grpSpLocks/>
            </p:cNvGrpSpPr>
            <p:nvPr/>
          </p:nvGrpSpPr>
          <p:grpSpPr bwMode="auto">
            <a:xfrm>
              <a:off x="4700525" y="1946834"/>
              <a:ext cx="606029" cy="1030907"/>
              <a:chOff x="3511" y="2056"/>
              <a:chExt cx="340" cy="1310"/>
            </a:xfrm>
          </p:grpSpPr>
          <p:sp>
            <p:nvSpPr>
              <p:cNvPr id="128414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47" name="Group 22"/>
              <p:cNvGrpSpPr>
                <a:grpSpLocks/>
              </p:cNvGrpSpPr>
              <p:nvPr/>
            </p:nvGrpSpPr>
            <p:grpSpPr bwMode="auto">
              <a:xfrm rot="5400000">
                <a:off x="3170" y="2685"/>
                <a:ext cx="1024" cy="338"/>
                <a:chOff x="2674" y="818"/>
                <a:chExt cx="1628" cy="376"/>
              </a:xfrm>
            </p:grpSpPr>
            <p:sp>
              <p:nvSpPr>
                <p:cNvPr id="1284148" name="Freeform 23"/>
                <p:cNvSpPr>
                  <a:spLocks/>
                </p:cNvSpPr>
                <p:nvPr/>
              </p:nvSpPr>
              <p:spPr bwMode="auto">
                <a:xfrm>
                  <a:off x="3474" y="818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49" name="Freeform 24"/>
                <p:cNvSpPr>
                  <a:spLocks/>
                </p:cNvSpPr>
                <p:nvPr/>
              </p:nvSpPr>
              <p:spPr bwMode="auto">
                <a:xfrm flipH="1">
                  <a:off x="2674" y="818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50" name="Group 25"/>
            <p:cNvGrpSpPr>
              <a:grpSpLocks/>
            </p:cNvGrpSpPr>
            <p:nvPr/>
          </p:nvGrpSpPr>
          <p:grpSpPr bwMode="auto">
            <a:xfrm>
              <a:off x="3835409" y="2497079"/>
              <a:ext cx="722731" cy="545707"/>
              <a:chOff x="3511" y="2056"/>
              <a:chExt cx="346" cy="1173"/>
            </a:xfrm>
          </p:grpSpPr>
          <p:sp>
            <p:nvSpPr>
              <p:cNvPr id="1284151" name="Line 26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52" name="Group 27"/>
              <p:cNvGrpSpPr>
                <a:grpSpLocks/>
              </p:cNvGrpSpPr>
              <p:nvPr/>
            </p:nvGrpSpPr>
            <p:grpSpPr bwMode="auto">
              <a:xfrm rot="5400000">
                <a:off x="3167" y="2539"/>
                <a:ext cx="1042" cy="338"/>
                <a:chOff x="2426" y="800"/>
                <a:chExt cx="1656" cy="376"/>
              </a:xfrm>
            </p:grpSpPr>
            <p:sp>
              <p:nvSpPr>
                <p:cNvPr id="1284153" name="Freeform 28"/>
                <p:cNvSpPr>
                  <a:spLocks/>
                </p:cNvSpPr>
                <p:nvPr/>
              </p:nvSpPr>
              <p:spPr bwMode="auto">
                <a:xfrm>
                  <a:off x="32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54" name="Freeform 29"/>
                <p:cNvSpPr>
                  <a:spLocks/>
                </p:cNvSpPr>
                <p:nvPr/>
              </p:nvSpPr>
              <p:spPr bwMode="auto">
                <a:xfrm flipH="1">
                  <a:off x="24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55" name="Group 46"/>
            <p:cNvGrpSpPr>
              <a:grpSpLocks/>
            </p:cNvGrpSpPr>
            <p:nvPr/>
          </p:nvGrpSpPr>
          <p:grpSpPr bwMode="auto">
            <a:xfrm>
              <a:off x="2103438" y="2944754"/>
              <a:ext cx="581025" cy="693738"/>
              <a:chOff x="3511" y="2056"/>
              <a:chExt cx="342" cy="1051"/>
            </a:xfrm>
          </p:grpSpPr>
          <p:sp>
            <p:nvSpPr>
              <p:cNvPr id="1284156" name="Line 47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57" name="Group 48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4158" name="Freeform 49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59" name="Freeform 50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60" name="Group 51"/>
            <p:cNvGrpSpPr>
              <a:grpSpLocks/>
            </p:cNvGrpSpPr>
            <p:nvPr/>
          </p:nvGrpSpPr>
          <p:grpSpPr bwMode="auto">
            <a:xfrm>
              <a:off x="2973388" y="2004954"/>
              <a:ext cx="276225" cy="1792288"/>
              <a:chOff x="3511" y="2056"/>
              <a:chExt cx="342" cy="1051"/>
            </a:xfrm>
          </p:grpSpPr>
          <p:sp>
            <p:nvSpPr>
              <p:cNvPr id="1284161" name="Line 52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62" name="Group 53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4163" name="Freeform 54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64" name="Freeform 55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5" name="Group 20"/>
            <p:cNvGrpSpPr>
              <a:grpSpLocks/>
            </p:cNvGrpSpPr>
            <p:nvPr/>
          </p:nvGrpSpPr>
          <p:grpSpPr bwMode="auto">
            <a:xfrm>
              <a:off x="6431024" y="1878015"/>
              <a:ext cx="609600" cy="827088"/>
              <a:chOff x="3511" y="2056"/>
              <a:chExt cx="342" cy="1051"/>
            </a:xfrm>
          </p:grpSpPr>
          <p:sp>
            <p:nvSpPr>
              <p:cNvPr id="11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" name="Group 22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18" name="Freeform 2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5" name="Group 20"/>
            <p:cNvGrpSpPr>
              <a:grpSpLocks/>
            </p:cNvGrpSpPr>
            <p:nvPr/>
          </p:nvGrpSpPr>
          <p:grpSpPr bwMode="auto">
            <a:xfrm>
              <a:off x="5580560" y="1868187"/>
              <a:ext cx="609600" cy="827088"/>
              <a:chOff x="3511" y="2056"/>
              <a:chExt cx="342" cy="1051"/>
            </a:xfrm>
          </p:grpSpPr>
          <p:sp>
            <p:nvSpPr>
              <p:cNvPr id="12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" name="Group 22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" name="Freeform 2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9" name="Freeform 2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6212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2nm 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285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43025"/>
            <a:ext cx="4265053" cy="5059363"/>
          </a:xfrm>
        </p:spPr>
        <p:txBody>
          <a:bodyPr/>
          <a:lstStyle/>
          <a:p>
            <a:r>
              <a:rPr lang="en-US" dirty="0"/>
              <a:t>Nanotube lengths also depend on growth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Continuous parameters: temperature</a:t>
            </a:r>
          </a:p>
          <a:p>
            <a:r>
              <a:rPr lang="en-US" dirty="0" smtClean="0"/>
              <a:t>Correlation introduced by continuity</a:t>
            </a:r>
          </a:p>
          <a:p>
            <a:pPr lvl="1"/>
            <a:r>
              <a:rPr lang="en-US" dirty="0" smtClean="0"/>
              <a:t>If the length is higher than we expected at one temperature, it is likely to be higher at slightly higher and lower temperatures.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74653" y="1917257"/>
            <a:ext cx="4155882" cy="4161452"/>
            <a:chOff x="4874653" y="1917257"/>
            <a:chExt cx="4155882" cy="41614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4653" y="1917257"/>
              <a:ext cx="4155882" cy="38686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57194" y="5801710"/>
              <a:ext cx="2590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Puretzky</a:t>
              </a:r>
              <a:r>
                <a:rPr lang="en-US" sz="1200" dirty="0"/>
                <a:t> et al. Appl. Phys. A 81 (2005)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4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Belief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is hard to quantify the behavior and uncertainty of length over both temperature and catalyst</a:t>
            </a:r>
          </a:p>
          <a:p>
            <a:r>
              <a:rPr lang="en-US" sz="2800" dirty="0"/>
              <a:t>An easier way:</a:t>
            </a:r>
          </a:p>
          <a:p>
            <a:pPr lvl="1"/>
            <a:r>
              <a:rPr lang="en-US" sz="2000" dirty="0"/>
              <a:t>The system can be described by a kinetic model</a:t>
            </a:r>
          </a:p>
          <a:p>
            <a:pPr lvl="1"/>
            <a:r>
              <a:rPr lang="en-US" sz="2000" dirty="0"/>
              <a:t>Characterize the relation between temperature, catalyst and length by a few </a:t>
            </a:r>
            <a:r>
              <a:rPr lang="en-US" sz="2000"/>
              <a:t>kinetic parameters (but these are unknown)</a:t>
            </a:r>
            <a:endParaRPr lang="en-US" sz="2000" dirty="0"/>
          </a:p>
          <a:p>
            <a:pPr lvl="1"/>
            <a:r>
              <a:rPr lang="en-US" sz="2000" dirty="0"/>
              <a:t>Need</a:t>
            </a:r>
            <a:r>
              <a:rPr lang="en-US" sz="2000"/>
              <a:t> to build belief model for </a:t>
            </a:r>
            <a:r>
              <a:rPr lang="en-US" sz="2000" smtClean="0"/>
              <a:t>kinetic </a:t>
            </a:r>
            <a:r>
              <a:rPr lang="en-US" sz="2000"/>
              <a:t>parameters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7377B23C-0C12-475E-AC67-24B6D0D8B1D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2" y="5746570"/>
            <a:ext cx="8229600" cy="8828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66203"/>
            <a:ext cx="8229600" cy="8994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" y="4554148"/>
            <a:ext cx="7570632" cy="2227652"/>
            <a:chOff x="940343" y="3085264"/>
            <a:chExt cx="7570632" cy="2227652"/>
          </a:xfrm>
        </p:grpSpPr>
        <p:sp>
          <p:nvSpPr>
            <p:cNvPr id="8" name="Oval 7"/>
            <p:cNvSpPr/>
            <p:nvPr/>
          </p:nvSpPr>
          <p:spPr bwMode="auto">
            <a:xfrm>
              <a:off x="1864523" y="3085264"/>
              <a:ext cx="61024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039454" y="3626032"/>
              <a:ext cx="1149087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749415" y="3129520"/>
              <a:ext cx="61024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972263" y="3134440"/>
              <a:ext cx="1139350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03991" y="4166800"/>
              <a:ext cx="61024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84083" y="4687900"/>
              <a:ext cx="61024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407359" y="4678072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40343" y="4668244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80115" y="4451944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787527" y="4191400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955458" y="4683004"/>
              <a:ext cx="586249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361438" y="4702672"/>
              <a:ext cx="586249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56479" y="4683004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053811" y="4466704"/>
              <a:ext cx="457164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782166" y="3645736"/>
              <a:ext cx="586249" cy="610244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5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840</Words>
  <Application>Microsoft Office PowerPoint</Application>
  <PresentationFormat>On-screen Show (4:3)</PresentationFormat>
  <Paragraphs>240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Lecture outline</vt:lpstr>
      <vt:lpstr>Correlated Beliefs</vt:lpstr>
      <vt:lpstr>A Richer Belief Model</vt:lpstr>
      <vt:lpstr>Correlated Beliefs</vt:lpstr>
      <vt:lpstr>Correlated Beliefs</vt:lpstr>
      <vt:lpstr>Correlated Beliefs</vt:lpstr>
      <vt:lpstr>Correlated Beliefs</vt:lpstr>
      <vt:lpstr>Parametric Belief Model</vt:lpstr>
      <vt:lpstr>Priors Revised</vt:lpstr>
      <vt:lpstr>Priors</vt:lpstr>
      <vt:lpstr>Kinetic Model</vt:lpstr>
      <vt:lpstr>Tunable and Kinetic Parameters</vt:lpstr>
      <vt:lpstr>Tunable and Kinetic Parameters</vt:lpstr>
      <vt:lpstr>Tunable and Kinetic Parameters</vt:lpstr>
      <vt:lpstr>Kinetic System</vt:lpstr>
      <vt:lpstr>Trade-off in stability</vt:lpstr>
      <vt:lpstr>Optimal droplet diameters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Learning in Material Science</dc:title>
  <dc:creator>Si</dc:creator>
  <cp:lastModifiedBy>Warren Powell</cp:lastModifiedBy>
  <cp:revision>230</cp:revision>
  <dcterms:created xsi:type="dcterms:W3CDTF">2014-06-30T17:17:29Z</dcterms:created>
  <dcterms:modified xsi:type="dcterms:W3CDTF">2014-12-10T16:26:32Z</dcterms:modified>
</cp:coreProperties>
</file>